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329" r:id="rId5"/>
    <p:sldId id="314" r:id="rId6"/>
    <p:sldId id="315" r:id="rId7"/>
    <p:sldId id="317" r:id="rId8"/>
    <p:sldId id="318" r:id="rId9"/>
    <p:sldId id="316" r:id="rId10"/>
    <p:sldId id="270" r:id="rId11"/>
    <p:sldId id="319" r:id="rId12"/>
    <p:sldId id="320" r:id="rId13"/>
    <p:sldId id="321" r:id="rId14"/>
    <p:sldId id="322" r:id="rId15"/>
    <p:sldId id="323" r:id="rId16"/>
    <p:sldId id="324" r:id="rId17"/>
    <p:sldId id="325" r:id="rId18"/>
    <p:sldId id="327" r:id="rId19"/>
    <p:sldId id="328" r:id="rId20"/>
    <p:sldId id="326" r:id="rId21"/>
    <p:sldId id="31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234"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52C2EF-7F53-494D-9C26-091B4A5A7D5F}" type="datetimeFigureOut">
              <a:rPr lang="en-US" smtClean="0"/>
              <a:t>12/28/2017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6FFD8B-E993-4C93-8198-026FED6C1252}" type="slidenum">
              <a:rPr lang="en-US" smtClean="0"/>
              <a:t>‹#›</a:t>
            </a:fld>
            <a:endParaRPr lang="en-US"/>
          </a:p>
        </p:txBody>
      </p:sp>
    </p:spTree>
    <p:extLst>
      <p:ext uri="{BB962C8B-B14F-4D97-AF65-F5344CB8AC3E}">
        <p14:creationId xmlns:p14="http://schemas.microsoft.com/office/powerpoint/2010/main" val="567533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772495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578973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976422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1472218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732567B-8394-4C22-9A79-66E2C8F5142F}" type="datetimeFigureOut">
              <a:rPr lang="en-US" smtClean="0"/>
              <a:t>12/28/2017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3373214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732567B-8394-4C22-9A79-66E2C8F5142F}" type="datetimeFigureOut">
              <a:rPr lang="en-US" smtClean="0"/>
              <a:t>12/28/2017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444775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32567B-8394-4C22-9A79-66E2C8F5142F}" type="datetimeFigureOut">
              <a:rPr lang="en-US" smtClean="0"/>
              <a:t>12/28/2017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3044612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818047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297871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3256316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extLst>
      <p:ext uri="{BB962C8B-B14F-4D97-AF65-F5344CB8AC3E}">
        <p14:creationId xmlns:p14="http://schemas.microsoft.com/office/powerpoint/2010/main" val="3428248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4000"/>
            <a:lum/>
          </a:blip>
          <a:srcRect/>
          <a:stretch>
            <a:fillRect t="-13000" b="-1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32567B-8394-4C22-9A79-66E2C8F5142F}" type="datetimeFigureOut">
              <a:rPr lang="en-US" smtClean="0"/>
              <a:t>12/28/2017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16DB7-ED27-413D-B619-0280A4BEB012}" type="slidenum">
              <a:rPr lang="en-US" smtClean="0"/>
              <a:t>‹#›</a:t>
            </a:fld>
            <a:endParaRPr lang="en-US"/>
          </a:p>
        </p:txBody>
      </p:sp>
    </p:spTree>
    <p:extLst>
      <p:ext uri="{BB962C8B-B14F-4D97-AF65-F5344CB8AC3E}">
        <p14:creationId xmlns:p14="http://schemas.microsoft.com/office/powerpoint/2010/main" val="554227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De%20cuong%20IoT.doc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4866" y="23949"/>
            <a:ext cx="7772400" cy="1470025"/>
          </a:xfrm>
          <a:solidFill>
            <a:schemeClr val="tx2">
              <a:lumMod val="60000"/>
              <a:lumOff val="40000"/>
            </a:schemeClr>
          </a:solidFill>
        </p:spPr>
        <p:txBody>
          <a:bodyPr/>
          <a:lstStyle/>
          <a:p>
            <a:r>
              <a:rPr lang="en-US" b="1" dirty="0">
                <a:solidFill>
                  <a:srgbClr val="FF0000"/>
                </a:solidFill>
                <a:latin typeface="Times New Roman" pitchFamily="18" charset="0"/>
                <a:cs typeface="Times New Roman" pitchFamily="18" charset="0"/>
              </a:rPr>
              <a:t>CÔNG </a:t>
            </a:r>
            <a:r>
              <a:rPr lang="en-US" b="1" dirty="0" smtClean="0">
                <a:solidFill>
                  <a:srgbClr val="FF0000"/>
                </a:solidFill>
                <a:latin typeface="Times New Roman" pitchFamily="18" charset="0"/>
                <a:cs typeface="Times New Roman" pitchFamily="18" charset="0"/>
              </a:rPr>
              <a:t>NGHIỆP 4.0</a:t>
            </a:r>
            <a:br>
              <a:rPr lang="en-US" b="1" dirty="0" smtClean="0">
                <a:solidFill>
                  <a:srgbClr val="FF0000"/>
                </a:solidFill>
                <a:latin typeface="Times New Roman" pitchFamily="18" charset="0"/>
                <a:cs typeface="Times New Roman" pitchFamily="18" charset="0"/>
              </a:rPr>
            </a:br>
            <a:r>
              <a:rPr lang="en-US" b="1" dirty="0" smtClean="0">
                <a:solidFill>
                  <a:srgbClr val="FF0000"/>
                </a:solidFill>
                <a:latin typeface="Times New Roman" pitchFamily="18" charset="0"/>
                <a:cs typeface="Times New Roman" pitchFamily="18" charset="0"/>
              </a:rPr>
              <a:t>(INDUSTRY 4.0)</a:t>
            </a:r>
            <a:endParaRPr lang="en-US" b="1" dirty="0">
              <a:solidFill>
                <a:srgbClr val="FF0000"/>
              </a:solidFill>
              <a:latin typeface="Times New Roman" pitchFamily="18" charset="0"/>
              <a:cs typeface="Times New Roman"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2057400"/>
            <a:ext cx="4077732" cy="3568016"/>
          </a:xfrm>
          <a:prstGeom prst="rect">
            <a:avLst/>
          </a:prstGeom>
        </p:spPr>
      </p:pic>
      <p:sp>
        <p:nvSpPr>
          <p:cNvPr id="5" name="Date Placeholder 4"/>
          <p:cNvSpPr>
            <a:spLocks noGrp="1"/>
          </p:cNvSpPr>
          <p:nvPr>
            <p:ph type="dt" sz="half" idx="10"/>
          </p:nvPr>
        </p:nvSpPr>
        <p:spPr/>
        <p:txBody>
          <a:bodyPr/>
          <a:lstStyle/>
          <a:p>
            <a:fld id="{9A5EC1B7-F88E-4381-981F-0E1FD63B009A}" type="datetime1">
              <a:rPr lang="en-US" smtClean="0"/>
              <a:t>12/28/2017</a:t>
            </a:fld>
            <a:endParaRPr lang="en-US"/>
          </a:p>
        </p:txBody>
      </p:sp>
    </p:spTree>
    <p:extLst>
      <p:ext uri="{BB962C8B-B14F-4D97-AF65-F5344CB8AC3E}">
        <p14:creationId xmlns:p14="http://schemas.microsoft.com/office/powerpoint/2010/main" val="3622678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latin typeface="Times New Roman" pitchFamily="18" charset="0"/>
                <a:cs typeface="Times New Roman" pitchFamily="18" charset="0"/>
              </a:rPr>
              <a:t>NỘI DUNG  </a:t>
            </a:r>
            <a:endParaRPr lang="en-US"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76200" y="1600200"/>
            <a:ext cx="9067800" cy="5029200"/>
          </a:xfrm>
        </p:spPr>
        <p:txBody>
          <a:bodyPr>
            <a:noAutofit/>
          </a:bodyPr>
          <a:lstStyle/>
          <a:p>
            <a:pPr marL="571500" indent="-571500">
              <a:buFont typeface="+mj-lt"/>
              <a:buAutoNum type="romanUcPeriod"/>
            </a:pPr>
            <a:r>
              <a:rPr lang="en-US" sz="2800" b="1" dirty="0">
                <a:latin typeface="Times New Roman" pitchFamily="18" charset="0"/>
                <a:cs typeface="Times New Roman" pitchFamily="18" charset="0"/>
              </a:rPr>
              <a:t>GIỚI </a:t>
            </a:r>
            <a:r>
              <a:rPr lang="en-US" sz="2800" b="1" dirty="0" smtClean="0">
                <a:latin typeface="Times New Roman" pitchFamily="18" charset="0"/>
                <a:cs typeface="Times New Roman" pitchFamily="18" charset="0"/>
              </a:rPr>
              <a:t>THIỆU</a:t>
            </a:r>
          </a:p>
          <a:p>
            <a:pPr marL="571500" indent="-571500">
              <a:buFont typeface="+mj-lt"/>
              <a:buAutoNum type="romanUcPeriod"/>
            </a:pPr>
            <a:r>
              <a:rPr lang="en-US" sz="2800" b="1" dirty="0" smtClean="0">
                <a:latin typeface="Times New Roman" pitchFamily="18" charset="0"/>
                <a:cs typeface="Times New Roman" pitchFamily="18" charset="0"/>
              </a:rPr>
              <a:t>CÔNG </a:t>
            </a:r>
            <a:r>
              <a:rPr lang="en-US" sz="2800" b="1" dirty="0">
                <a:latin typeface="Times New Roman" pitchFamily="18" charset="0"/>
                <a:cs typeface="Times New Roman" pitchFamily="18" charset="0"/>
              </a:rPr>
              <a:t>NGHIỆP 4.0 TẠI CÁC N</a:t>
            </a:r>
            <a:r>
              <a:rPr lang="vi-VN" sz="2800" b="1" dirty="0">
                <a:latin typeface="Times New Roman" pitchFamily="18" charset="0"/>
                <a:cs typeface="Times New Roman" pitchFamily="18" charset="0"/>
              </a:rPr>
              <a:t>ƯỚ</a:t>
            </a:r>
            <a:r>
              <a:rPr lang="en-US" sz="2800" b="1" dirty="0" smtClean="0">
                <a:latin typeface="Times New Roman" pitchFamily="18" charset="0"/>
                <a:cs typeface="Times New Roman" pitchFamily="18" charset="0"/>
              </a:rPr>
              <a:t>C</a:t>
            </a:r>
          </a:p>
          <a:p>
            <a:pPr marL="571500" indent="-571500">
              <a:buFont typeface="+mj-lt"/>
              <a:buAutoNum type="romanUcPeriod"/>
            </a:pPr>
            <a:r>
              <a:rPr lang="en-US" sz="2800" b="1" dirty="0" smtClean="0">
                <a:latin typeface="Times New Roman" pitchFamily="18" charset="0"/>
                <a:cs typeface="Times New Roman" pitchFamily="18" charset="0"/>
              </a:rPr>
              <a:t>CÔNG </a:t>
            </a:r>
            <a:r>
              <a:rPr lang="en-US" sz="2800" b="1" dirty="0">
                <a:latin typeface="Times New Roman" pitchFamily="18" charset="0"/>
                <a:cs typeface="Times New Roman" pitchFamily="18" charset="0"/>
              </a:rPr>
              <a:t>NGHIỆP 4.0 VÀ GIÁO DỤC 4.0</a:t>
            </a:r>
          </a:p>
          <a:p>
            <a:pPr marL="571500" indent="-571500">
              <a:buFont typeface="+mj-lt"/>
              <a:buAutoNum type="romanUcPeriod"/>
            </a:pPr>
            <a:r>
              <a:rPr lang="en-US" sz="2800" b="1" dirty="0" smtClean="0">
                <a:latin typeface="Times New Roman" pitchFamily="18" charset="0"/>
                <a:cs typeface="Times New Roman" pitchFamily="18" charset="0"/>
              </a:rPr>
              <a:t>KẾT LUẬN</a:t>
            </a:r>
          </a:p>
          <a:p>
            <a:pPr marL="571500" indent="-571500">
              <a:buFont typeface="+mj-lt"/>
              <a:buAutoNum type="romanUcPeriod"/>
            </a:pP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898386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970512"/>
            <a:ext cx="3788217" cy="523220"/>
          </a:xfrm>
          <a:prstGeom prst="rect">
            <a:avLst/>
          </a:prstGeom>
        </p:spPr>
        <p:txBody>
          <a:bodyPr wrap="none">
            <a:spAutoFit/>
          </a:bodyPr>
          <a:lstStyle/>
          <a:p>
            <a:r>
              <a:rPr lang="en-US" sz="2800" b="1" dirty="0" smtClean="0">
                <a:latin typeface="Times New Roman" pitchFamily="18" charset="0"/>
                <a:cs typeface="Times New Roman" pitchFamily="18" charset="0"/>
              </a:rPr>
              <a:t>1</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endParaRPr lang="en-US" sz="2800" b="1"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 y="1600200"/>
            <a:ext cx="8937051" cy="441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5598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762000"/>
            <a:ext cx="8229600" cy="5181600"/>
          </a:xfrm>
        </p:spPr>
        <p:txBody>
          <a:bodyPr>
            <a:normAutofit/>
          </a:bodyPr>
          <a:lstStyle/>
          <a:p>
            <a:pPr algn="just"/>
            <a:r>
              <a:rPr lang="vi-VN" dirty="0">
                <a:latin typeface="+mj-lt"/>
              </a:rPr>
              <a:t>Cách mạng công nghiệp đầu tiên sử dụng năng lượng nước và hơi nước để cơ giới hóa sản xuất. Cuộc cách mạng lần 2 diễn ra nhờ ứng dụng điện năng để sản xuất hàng loạt. Cuộc cách mạng lần 3 sử dụng điện tử và công nghệ thông tin để tự động hóa sản xuất. Bây giờ, cuộc Cách mạng Công nghiệp Thứ tư đang nảy nở từ cuộc cách mạng lần ba, nó kết hợp các công nghệ lại với nhau, làm mờ ranh giới giữa vật lý, kỹ thuật số và sinh học</a:t>
            </a:r>
            <a:endParaRPr lang="en-US" dirty="0">
              <a:latin typeface="+mj-lt"/>
            </a:endParaRPr>
          </a:p>
        </p:txBody>
      </p:sp>
    </p:spTree>
    <p:extLst>
      <p:ext uri="{BB962C8B-B14F-4D97-AF65-F5344CB8AC3E}">
        <p14:creationId xmlns:p14="http://schemas.microsoft.com/office/powerpoint/2010/main" val="610249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970512"/>
            <a:ext cx="4724370" cy="523220"/>
          </a:xfrm>
          <a:prstGeom prst="rect">
            <a:avLst/>
          </a:prstGeom>
        </p:spPr>
        <p:txBody>
          <a:bodyPr wrap="none">
            <a:spAutoFit/>
          </a:bodyPr>
          <a:lstStyle/>
          <a:p>
            <a:r>
              <a:rPr lang="en-US" sz="2800" b="1" dirty="0" smtClean="0">
                <a:latin typeface="Times New Roman" pitchFamily="18" charset="0"/>
                <a:cs typeface="Times New Roman" pitchFamily="18" charset="0"/>
              </a:rPr>
              <a:t>2</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Khái</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niệm</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công</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4" name="Rectangle 3"/>
          <p:cNvSpPr/>
          <p:nvPr/>
        </p:nvSpPr>
        <p:spPr>
          <a:xfrm>
            <a:off x="492640" y="1676400"/>
            <a:ext cx="8422760" cy="4401205"/>
          </a:xfrm>
          <a:prstGeom prst="rect">
            <a:avLst/>
          </a:prstGeom>
        </p:spPr>
        <p:txBody>
          <a:bodyPr wrap="square">
            <a:spAutoFit/>
          </a:bodyPr>
          <a:lstStyle/>
          <a:p>
            <a:pPr marL="457200" indent="-457200" algn="just">
              <a:buFont typeface="Wingdings" pitchFamily="2" charset="2"/>
              <a:buChar char="q"/>
            </a:pPr>
            <a:r>
              <a:rPr lang="en-US" sz="2800" dirty="0">
                <a:latin typeface="Times New Roman" pitchFamily="18" charset="0"/>
                <a:cs typeface="Times New Roman" pitchFamily="18" charset="0"/>
              </a:rPr>
              <a:t>CMCN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4,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457200" indent="-457200" algn="just">
              <a:buFont typeface="Wingdings" pitchFamily="2" charset="2"/>
              <a:buChar char="q"/>
            </a:pP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CMCN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4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ưu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2752274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954107"/>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 </a:t>
            </a:r>
            <a:r>
              <a:rPr lang="en-US" sz="2800" dirty="0">
                <a:latin typeface="Times New Roman" pitchFamily="18" charset="0"/>
                <a:cs typeface="Times New Roman" pitchFamily="18" charset="0"/>
              </a:rPr>
              <a:t>7 </a:t>
            </a: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lõi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4.0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514600"/>
            <a:ext cx="6781800" cy="4191000"/>
          </a:xfrm>
          <a:prstGeom prst="rect">
            <a:avLst/>
          </a:prstGeom>
          <a:noFill/>
          <a:ln>
            <a:noFill/>
          </a:ln>
        </p:spPr>
      </p:pic>
    </p:spTree>
    <p:extLst>
      <p:ext uri="{BB962C8B-B14F-4D97-AF65-F5344CB8AC3E}">
        <p14:creationId xmlns:p14="http://schemas.microsoft.com/office/powerpoint/2010/main" val="1780357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5047536"/>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(Cyber physical systems).</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Điện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mây</a:t>
            </a:r>
            <a:r>
              <a:rPr lang="en-US" sz="2800" dirty="0">
                <a:latin typeface="Times New Roman" pitchFamily="18" charset="0"/>
                <a:cs typeface="Times New Roman" pitchFamily="18" charset="0"/>
              </a:rPr>
              <a:t> (Cloud computing)</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(Big data and analytics)</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mật</a:t>
            </a:r>
            <a:r>
              <a:rPr lang="en-US" sz="2800" dirty="0">
                <a:latin typeface="Times New Roman" pitchFamily="18" charset="0"/>
                <a:cs typeface="Times New Roman" pitchFamily="18" charset="0"/>
              </a:rPr>
              <a:t> (System security-IT)</a:t>
            </a:r>
          </a:p>
          <a:p>
            <a:pPr marL="1828800" lvl="3" indent="-457200">
              <a:lnSpc>
                <a:spcPct val="150000"/>
              </a:lnSpc>
              <a:buFont typeface="Wingdings" pitchFamily="2" charset="2"/>
              <a:buChar char="v"/>
            </a:pPr>
            <a:r>
              <a:rPr lang="en-US" sz="2800" dirty="0">
                <a:latin typeface="Times New Roman" pitchFamily="18" charset="0"/>
                <a:cs typeface="Times New Roman" pitchFamily="18" charset="0"/>
              </a:rPr>
              <a:t>In 3D (3D Printing)</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(Augmented reality)</a:t>
            </a:r>
          </a:p>
          <a:p>
            <a:pPr marL="1828800" lvl="3" indent="-457200">
              <a:lnSpc>
                <a:spcPct val="150000"/>
              </a:lnSpc>
              <a:buFont typeface="Wingdings" pitchFamily="2" charset="2"/>
              <a:buChar char="v"/>
            </a:pPr>
            <a:r>
              <a:rPr lang="en-US" sz="2800" dirty="0">
                <a:latin typeface="Times New Roman" pitchFamily="18" charset="0"/>
                <a:cs typeface="Times New Roman" pitchFamily="18" charset="0"/>
              </a:rPr>
              <a:t>Robot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(Robots</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2593923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3754874"/>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mềm</a:t>
            </a:r>
            <a:r>
              <a:rPr lang="en-US" sz="2800" dirty="0">
                <a:latin typeface="Times New Roman" pitchFamily="18" charset="0"/>
                <a:cs typeface="Times New Roman" pitchFamily="18" charset="0"/>
              </a:rPr>
              <a:t> robot;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soát</a:t>
            </a:r>
            <a:r>
              <a:rPr lang="en-US" sz="2800" dirty="0">
                <a:latin typeface="Times New Roman" pitchFamily="18" charset="0"/>
                <a:cs typeface="Times New Roman" pitchFamily="18" charset="0"/>
              </a:rPr>
              <a:t> robot,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tin y </a:t>
            </a:r>
            <a:r>
              <a:rPr lang="en-US" sz="2800" dirty="0" err="1">
                <a:latin typeface="Times New Roman" pitchFamily="18" charset="0"/>
                <a:cs typeface="Times New Roman" pitchFamily="18" charset="0"/>
              </a:rPr>
              <a:t>tế</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692766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4832092"/>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(Big Data), </a:t>
            </a:r>
            <a:r>
              <a:rPr lang="en-US" sz="2800" dirty="0" err="1">
                <a:latin typeface="Times New Roman" pitchFamily="18" charset="0"/>
                <a:cs typeface="Times New Roman" pitchFamily="18" charset="0"/>
              </a:rPr>
              <a:t>vạn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nối</a:t>
            </a:r>
            <a:r>
              <a:rPr lang="en-US" sz="2800" dirty="0">
                <a:latin typeface="Times New Roman" pitchFamily="18" charset="0"/>
                <a:cs typeface="Times New Roman" pitchFamily="18" charset="0"/>
              </a:rPr>
              <a:t> Internet (</a:t>
            </a:r>
            <a:r>
              <a:rPr lang="en-US" sz="2800" dirty="0" err="1">
                <a:latin typeface="Times New Roman" pitchFamily="18" charset="0"/>
                <a:cs typeface="Times New Roman" pitchFamily="18" charset="0"/>
              </a:rPr>
              <a:t>IoT</a:t>
            </a:r>
            <a:r>
              <a:rPr lang="en-US" sz="2800" dirty="0">
                <a:latin typeface="Times New Roman" pitchFamily="18" charset="0"/>
                <a:cs typeface="Times New Roman" pitchFamily="18" charset="0"/>
              </a:rPr>
              <a:t>-Internet of Thing), </a:t>
            </a:r>
            <a:r>
              <a:rPr lang="en-US" sz="2800" dirty="0" err="1">
                <a:latin typeface="Times New Roman" pitchFamily="18" charset="0"/>
                <a:cs typeface="Times New Roman" pitchFamily="18" charset="0"/>
              </a:rPr>
              <a:t>trí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(AI- Artificial Intelligence).</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y </a:t>
            </a:r>
            <a:r>
              <a:rPr lang="en-US" sz="2800" dirty="0" err="1">
                <a:latin typeface="Times New Roman" pitchFamily="18" charset="0"/>
                <a:cs typeface="Times New Roman" pitchFamily="18" charset="0"/>
              </a:rPr>
              <a:t>dược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phẩm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Robot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in 3D, </a:t>
            </a:r>
            <a:r>
              <a:rPr lang="en-US" sz="2800" dirty="0" err="1">
                <a:latin typeface="Times New Roman" pitchFamily="18" charset="0"/>
                <a:cs typeface="Times New Roman" pitchFamily="18" charset="0"/>
              </a:rPr>
              <a:t>xe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graphene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skyrmions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nano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30535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1600200" y="1371600"/>
            <a:ext cx="6172200" cy="4953000"/>
          </a:xfrm>
          <a:prstGeom prst="rect">
            <a:avLst/>
          </a:prstGeom>
        </p:spPr>
      </p:pic>
      <p:sp>
        <p:nvSpPr>
          <p:cNvPr id="13" name="Rectangle 12"/>
          <p:cNvSpPr/>
          <p:nvPr/>
        </p:nvSpPr>
        <p:spPr>
          <a:xfrm>
            <a:off x="168513" y="838200"/>
            <a:ext cx="2401555" cy="523220"/>
          </a:xfrm>
          <a:prstGeom prst="rect">
            <a:avLst/>
          </a:prstGeom>
        </p:spPr>
        <p:txBody>
          <a:bodyPr wrap="none">
            <a:spAutoFit/>
          </a:bodyPr>
          <a:lstStyle/>
          <a:p>
            <a:r>
              <a:rPr lang="en-US" sz="2800" b="1" dirty="0" smtClean="0">
                <a:latin typeface="Times New Roman" pitchFamily="18" charset="0"/>
                <a:cs typeface="Times New Roman" pitchFamily="18" charset="0"/>
              </a:rPr>
              <a:t>1</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THÁI LAN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1712017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676400" y="1219201"/>
            <a:ext cx="5867399" cy="4724400"/>
          </a:xfrm>
          <a:prstGeom prst="rect">
            <a:avLst/>
          </a:prstGeom>
          <a:solidFill>
            <a:schemeClr val="accent3">
              <a:lumMod val="60000"/>
              <a:lumOff val="40000"/>
            </a:schemeClr>
          </a:solidFill>
        </p:spPr>
      </p:pic>
      <p:sp>
        <p:nvSpPr>
          <p:cNvPr id="2" name="Rectangle 1"/>
          <p:cNvSpPr/>
          <p:nvPr/>
        </p:nvSpPr>
        <p:spPr>
          <a:xfrm>
            <a:off x="3630074" y="2743200"/>
            <a:ext cx="1642437"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Singapore   4.0</a:t>
            </a:r>
            <a:endParaRPr lang="en-US" b="1" dirty="0">
              <a:solidFill>
                <a:srgbClr val="FF0000"/>
              </a:solidFill>
              <a:latin typeface="Times New Roman" pitchFamily="18" charset="0"/>
              <a:cs typeface="Times New Roman" pitchFamily="18" charset="0"/>
            </a:endParaRPr>
          </a:p>
        </p:txBody>
      </p:sp>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778325" cy="523220"/>
          </a:xfrm>
          <a:prstGeom prst="rect">
            <a:avLst/>
          </a:prstGeom>
        </p:spPr>
        <p:txBody>
          <a:bodyPr wrap="none">
            <a:spAutoFit/>
          </a:bodyPr>
          <a:lstStyle/>
          <a:p>
            <a:r>
              <a:rPr lang="en-US" sz="2800" b="1" dirty="0" smtClean="0">
                <a:latin typeface="Times New Roman" pitchFamily="18" charset="0"/>
                <a:cs typeface="Times New Roman" pitchFamily="18" charset="0"/>
              </a:rPr>
              <a:t>2./ SINGAPORE</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297858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1219200" y="1488963"/>
            <a:ext cx="6705600" cy="5140437"/>
          </a:xfrm>
          <a:prstGeom prst="rect">
            <a:avLst/>
          </a:prstGeom>
        </p:spPr>
      </p:pic>
      <p:grpSp>
        <p:nvGrpSpPr>
          <p:cNvPr id="13" name="Group 12"/>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838200"/>
            <a:ext cx="2428870" cy="523220"/>
          </a:xfrm>
          <a:prstGeom prst="rect">
            <a:avLst/>
          </a:prstGeom>
        </p:spPr>
        <p:txBody>
          <a:bodyPr wrap="none">
            <a:spAutoFit/>
          </a:bodyPr>
          <a:lstStyle/>
          <a:p>
            <a:r>
              <a:rPr lang="en-US" sz="2800" b="1" dirty="0" smtClean="0">
                <a:latin typeface="Times New Roman" pitchFamily="18" charset="0"/>
                <a:cs typeface="Times New Roman" pitchFamily="18" charset="0"/>
              </a:rPr>
              <a:t>3</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ĐÀI LOAN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8214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828800" y="1143000"/>
            <a:ext cx="5784850" cy="5480050"/>
          </a:xfrm>
          <a:prstGeom prst="rect">
            <a:avLst/>
          </a:prstGeom>
        </p:spPr>
      </p:pic>
      <p:sp>
        <p:nvSpPr>
          <p:cNvPr id="2" name="Rectangle 1"/>
          <p:cNvSpPr/>
          <p:nvPr/>
        </p:nvSpPr>
        <p:spPr>
          <a:xfrm>
            <a:off x="3900006" y="3124200"/>
            <a:ext cx="1249060"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Japan   4.0</a:t>
            </a:r>
            <a:endParaRPr lang="en-US" b="1" dirty="0">
              <a:solidFill>
                <a:srgbClr val="FF0000"/>
              </a:solidFill>
              <a:latin typeface="Times New Roman" pitchFamily="18" charset="0"/>
              <a:cs typeface="Times New Roman" pitchFamily="18" charset="0"/>
            </a:endParaRPr>
          </a:p>
        </p:txBody>
      </p:sp>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521781" cy="523220"/>
          </a:xfrm>
          <a:prstGeom prst="rect">
            <a:avLst/>
          </a:prstGeom>
        </p:spPr>
        <p:txBody>
          <a:bodyPr wrap="none">
            <a:spAutoFit/>
          </a:bodyPr>
          <a:lstStyle/>
          <a:p>
            <a:r>
              <a:rPr lang="en-US" sz="2800" b="1" dirty="0" smtClean="0">
                <a:latin typeface="Times New Roman" pitchFamily="18" charset="0"/>
                <a:cs typeface="Times New Roman" pitchFamily="18" charset="0"/>
              </a:rPr>
              <a:t>4</a:t>
            </a:r>
            <a:r>
              <a:rPr lang="en-US" sz="2800" b="1" dirty="0">
                <a:latin typeface="Times New Roman" pitchFamily="18" charset="0"/>
                <a:cs typeface="Times New Roman" pitchFamily="18" charset="0"/>
              </a:rPr>
              <a:t>./ NHẬT </a:t>
            </a:r>
            <a:r>
              <a:rPr lang="en-US" sz="2800" b="1" dirty="0" smtClean="0">
                <a:latin typeface="Times New Roman" pitchFamily="18" charset="0"/>
                <a:cs typeface="Times New Roman" pitchFamily="18" charset="0"/>
              </a:rPr>
              <a:t>BẢN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4089262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963790" y="1600200"/>
            <a:ext cx="7032980" cy="5029200"/>
          </a:xfrm>
          <a:prstGeom prst="rect">
            <a:avLst/>
          </a:prstGeom>
        </p:spPr>
      </p:pic>
      <p:grpSp>
        <p:nvGrpSpPr>
          <p:cNvPr id="13" name="Group 12"/>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1241045" cy="523220"/>
          </a:xfrm>
          <a:prstGeom prst="rect">
            <a:avLst/>
          </a:prstGeom>
        </p:spPr>
        <p:txBody>
          <a:bodyPr wrap="none">
            <a:spAutoFit/>
          </a:bodyPr>
          <a:lstStyle/>
          <a:p>
            <a:r>
              <a:rPr lang="en-US" sz="2800" b="1" dirty="0" smtClean="0">
                <a:latin typeface="Times New Roman" pitchFamily="18" charset="0"/>
                <a:cs typeface="Times New Roman" pitchFamily="18" charset="0"/>
              </a:rPr>
              <a:t>5</a:t>
            </a:r>
            <a:r>
              <a:rPr lang="en-US" sz="2800" b="1" dirty="0">
                <a:latin typeface="Times New Roman" pitchFamily="18" charset="0"/>
                <a:cs typeface="Times New Roman" pitchFamily="18" charset="0"/>
              </a:rPr>
              <a:t>./ MỸ</a:t>
            </a:r>
          </a:p>
        </p:txBody>
      </p:sp>
    </p:spTree>
    <p:extLst>
      <p:ext uri="{BB962C8B-B14F-4D97-AF65-F5344CB8AC3E}">
        <p14:creationId xmlns:p14="http://schemas.microsoft.com/office/powerpoint/2010/main" val="2140767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143000" y="1295400"/>
            <a:ext cx="6705600" cy="4724400"/>
          </a:xfrm>
          <a:prstGeom prst="rect">
            <a:avLst/>
          </a:prstGeom>
        </p:spPr>
      </p:pic>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310248" cy="523220"/>
          </a:xfrm>
          <a:prstGeom prst="rect">
            <a:avLst/>
          </a:prstGeom>
        </p:spPr>
        <p:txBody>
          <a:bodyPr wrap="none">
            <a:spAutoFit/>
          </a:bodyPr>
          <a:lstStyle/>
          <a:p>
            <a:r>
              <a:rPr lang="en-US" sz="2800" b="1" dirty="0" smtClean="0">
                <a:latin typeface="Times New Roman" pitchFamily="18" charset="0"/>
                <a:cs typeface="Times New Roman" pitchFamily="18" charset="0"/>
              </a:rPr>
              <a:t>6</a:t>
            </a:r>
            <a:r>
              <a:rPr lang="en-US" sz="2800" b="1" dirty="0">
                <a:latin typeface="Times New Roman" pitchFamily="18" charset="0"/>
                <a:cs typeface="Times New Roman" pitchFamily="18" charset="0"/>
              </a:rPr>
              <a:t>./ CHÂU </a:t>
            </a:r>
            <a:r>
              <a:rPr lang="en-US" sz="2800" b="1" dirty="0" smtClean="0">
                <a:latin typeface="Times New Roman" pitchFamily="18" charset="0"/>
                <a:cs typeface="Times New Roman" pitchFamily="18" charset="0"/>
              </a:rPr>
              <a:t>ÂU</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760906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a:t>
              </a:r>
              <a:r>
                <a:rPr lang="en-US" sz="2800" b="1" dirty="0" smtClean="0">
                  <a:solidFill>
                    <a:srgbClr val="FF0000"/>
                  </a:solidFill>
                  <a:latin typeface="Times New Roman" pitchFamily="18" charset="0"/>
                  <a:cs typeface="Times New Roman" pitchFamily="18" charset="0"/>
                </a:rPr>
                <a:t>DỤC 4.0</a:t>
              </a:r>
              <a:endParaRPr lang="en-US" sz="2800" b="1" dirty="0">
                <a:solidFill>
                  <a:srgbClr val="FF000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pic>
        <p:nvPicPr>
          <p:cNvPr id="12" name="Picture 11" descr="Kết quả hình ảnh cho An effect analysis of industry 4.0 to higher education"/>
          <p:cNvPicPr/>
          <p:nvPr/>
        </p:nvPicPr>
        <p:blipFill>
          <a:blip r:embed="rId2">
            <a:extLst>
              <a:ext uri="{28A0092B-C50C-407E-A947-70E740481C1C}">
                <a14:useLocalDpi xmlns:a14="http://schemas.microsoft.com/office/drawing/2010/main" val="0"/>
              </a:ext>
            </a:extLst>
          </a:blip>
          <a:srcRect/>
          <a:stretch>
            <a:fillRect/>
          </a:stretch>
        </p:blipFill>
        <p:spPr bwMode="auto">
          <a:xfrm>
            <a:off x="1295400" y="735134"/>
            <a:ext cx="6400800" cy="5360866"/>
          </a:xfrm>
          <a:prstGeom prst="rect">
            <a:avLst/>
          </a:prstGeom>
          <a:noFill/>
          <a:ln>
            <a:noFill/>
          </a:ln>
        </p:spPr>
      </p:pic>
    </p:spTree>
    <p:extLst>
      <p:ext uri="{BB962C8B-B14F-4D97-AF65-F5344CB8AC3E}">
        <p14:creationId xmlns:p14="http://schemas.microsoft.com/office/powerpoint/2010/main" val="1046812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2" name="Rectangle 11"/>
          <p:cNvSpPr/>
          <p:nvPr/>
        </p:nvSpPr>
        <p:spPr>
          <a:xfrm>
            <a:off x="0" y="1542395"/>
            <a:ext cx="9144000" cy="4401205"/>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Toà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 ( Smart Building).</a:t>
            </a:r>
          </a:p>
          <a:p>
            <a:pPr marL="457200" indent="-457200">
              <a:buFont typeface="Wingdings" pitchFamily="2" charset="2"/>
              <a:buChar char="q"/>
            </a:pP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minh(Smart Home).</a:t>
            </a:r>
          </a:p>
          <a:p>
            <a:pPr marL="457200" indent="-457200">
              <a:buFont typeface="Wingdings" pitchFamily="2" charset="2"/>
              <a:buChar char="q"/>
            </a:pP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xí</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minh(Smart Factory).</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l</a:t>
            </a:r>
            <a:r>
              <a:rPr lang="vi-VN" sz="2800" dirty="0" smtClean="0">
                <a:latin typeface="Times New Roman" pitchFamily="18" charset="0"/>
                <a:cs typeface="Times New Roman" pitchFamily="18" charset="0"/>
              </a:rPr>
              <a:t>ướ</a:t>
            </a:r>
            <a:r>
              <a:rPr lang="en-US" sz="2800" dirty="0">
                <a:latin typeface="Times New Roman" pitchFamily="18" charset="0"/>
                <a:cs typeface="Times New Roman" pitchFamily="18" charset="0"/>
              </a:rPr>
              <a:t>i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 (Smart Grid).</a:t>
            </a:r>
          </a:p>
          <a:p>
            <a:pPr marL="457200" indent="-457200">
              <a:buFont typeface="Wingdings" pitchFamily="2" charset="2"/>
              <a:buChar char="q"/>
            </a:pPr>
            <a:r>
              <a:rPr lang="en-US" sz="2800" dirty="0" err="1" smtClean="0">
                <a:latin typeface="Times New Roman" pitchFamily="18" charset="0"/>
                <a:cs typeface="Times New Roman" pitchFamily="18" charset="0"/>
              </a:rPr>
              <a:t>Th</a:t>
            </a:r>
            <a:r>
              <a:rPr lang="vi-VN" sz="2800" dirty="0" smtClean="0">
                <a:latin typeface="Times New Roman" pitchFamily="18" charset="0"/>
                <a:cs typeface="Times New Roman" pitchFamily="18" charset="0"/>
              </a:rPr>
              <a:t>ươ</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đồ</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smtClean="0">
                <a:latin typeface="Times New Roman" pitchFamily="18" charset="0"/>
                <a:cs typeface="Times New Roman" pitchFamily="18" charset="0"/>
              </a:rPr>
              <a:t>…</a:t>
            </a:r>
          </a:p>
          <a:p>
            <a:pPr marL="457200" indent="-457200">
              <a:buFont typeface="Wingdings" pitchFamily="2" charset="2"/>
              <a:buChar char="q"/>
            </a:pPr>
            <a:endParaRPr lang="en-US" sz="2800" dirty="0" smtClean="0">
              <a:latin typeface="Times New Roman" pitchFamily="18" charset="0"/>
              <a:cs typeface="Times New Roman" pitchFamily="18" charset="0"/>
            </a:endParaRPr>
          </a:p>
          <a:p>
            <a:pPr marL="457200" indent="-457200">
              <a:buFont typeface="Wingdings" pitchFamily="2" charset="2"/>
              <a:buChar char="q"/>
            </a:pPr>
            <a:endParaRPr lang="en-US" sz="2800" dirty="0" smtClean="0">
              <a:latin typeface="Times New Roman" pitchFamily="18" charset="0"/>
              <a:cs typeface="Times New Roman" pitchFamily="18" charset="0"/>
            </a:endParaRPr>
          </a:p>
          <a:p>
            <a:pPr marL="457200" indent="-457200">
              <a:buFont typeface="Wingdings" pitchFamily="2" charset="2"/>
              <a:buChar char="q"/>
            </a:pPr>
            <a:endParaRPr lang="en-US" sz="2800" dirty="0">
              <a:latin typeface="Times New Roman" pitchFamily="18" charset="0"/>
              <a:cs typeface="Times New Roman" pitchFamily="18" charset="0"/>
            </a:endParaRPr>
          </a:p>
        </p:txBody>
      </p:sp>
      <p:sp>
        <p:nvSpPr>
          <p:cNvPr id="2" name="Rectangle 1"/>
          <p:cNvSpPr/>
          <p:nvPr/>
        </p:nvSpPr>
        <p:spPr>
          <a:xfrm>
            <a:off x="178612" y="990600"/>
            <a:ext cx="3375668" cy="523220"/>
          </a:xfrm>
          <a:prstGeom prst="rect">
            <a:avLst/>
          </a:prstGeom>
        </p:spPr>
        <p:txBody>
          <a:bodyPr wrap="none">
            <a:spAutoFit/>
          </a:bodyPr>
          <a:lstStyle/>
          <a:p>
            <a:r>
              <a:rPr lang="en-US" sz="2800" b="1" dirty="0">
                <a:solidFill>
                  <a:srgbClr val="FF0000"/>
                </a:solidFill>
                <a:latin typeface="Times New Roman" pitchFamily="18" charset="0"/>
                <a:cs typeface="Times New Roman" pitchFamily="18" charset="0"/>
              </a:rPr>
              <a:t>CÔNG NGHIỆP 4.0 </a:t>
            </a:r>
            <a:endParaRPr lang="en-US" sz="2800" dirty="0"/>
          </a:p>
        </p:txBody>
      </p:sp>
    </p:spTree>
    <p:extLst>
      <p:ext uri="{BB962C8B-B14F-4D97-AF65-F5344CB8AC3E}">
        <p14:creationId xmlns:p14="http://schemas.microsoft.com/office/powerpoint/2010/main" val="2195737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2" name="Rectangle 11"/>
          <p:cNvSpPr/>
          <p:nvPr/>
        </p:nvSpPr>
        <p:spPr>
          <a:xfrm>
            <a:off x="0" y="1466195"/>
            <a:ext cx="5334000" cy="2246769"/>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xe</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a:t>
            </a:r>
            <a:r>
              <a:rPr lang="vi-VN" sz="2800" dirty="0" smtClean="0">
                <a:latin typeface="Times New Roman" pitchFamily="18" charset="0"/>
                <a:cs typeface="Times New Roman" pitchFamily="18" charset="0"/>
              </a:rPr>
              <a:t>ườ</a:t>
            </a:r>
            <a:r>
              <a:rPr lang="en-US" sz="2800" dirty="0">
                <a:latin typeface="Times New Roman" pitchFamily="18" charset="0"/>
                <a:cs typeface="Times New Roman" pitchFamily="18" charset="0"/>
              </a:rPr>
              <a:t>i </a:t>
            </a:r>
            <a:r>
              <a:rPr lang="en-US" sz="2800" dirty="0" err="1" smtClean="0">
                <a:latin typeface="Times New Roman" pitchFamily="18" charset="0"/>
                <a:cs typeface="Times New Roman" pitchFamily="18" charset="0"/>
              </a:rPr>
              <a:t>lái</a:t>
            </a:r>
            <a:endParaRPr lang="en-US" sz="2800" dirty="0" smtClean="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in 3D.</a:t>
            </a:r>
          </a:p>
          <a:p>
            <a:pPr marL="457200" indent="-457200">
              <a:buFont typeface="Wingdings" pitchFamily="2" charset="2"/>
              <a:buChar char="q"/>
            </a:pPr>
            <a:r>
              <a:rPr lang="en-US" sz="2800" dirty="0" smtClean="0">
                <a:latin typeface="Times New Roman" pitchFamily="18" charset="0"/>
                <a:cs typeface="Times New Roman" pitchFamily="18" charset="0"/>
              </a:rPr>
              <a:t>Robots.</a:t>
            </a:r>
          </a:p>
          <a:p>
            <a:pPr marL="457200" indent="-457200">
              <a:buFont typeface="Wingdings" pitchFamily="2" charset="2"/>
              <a:buChar char="q"/>
            </a:pPr>
            <a:r>
              <a:rPr lang="en-US" sz="2800" dirty="0" err="1" smtClean="0">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mới</a:t>
            </a:r>
            <a:endParaRPr lang="en-US" sz="2800" dirty="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endParaRPr lang="en-US" sz="2800" dirty="0" smtClean="0">
              <a:latin typeface="Times New Roman" pitchFamily="18" charset="0"/>
              <a:cs typeface="Times New Roman" pitchFamily="18" charset="0"/>
            </a:endParaRPr>
          </a:p>
        </p:txBody>
      </p:sp>
      <p:sp>
        <p:nvSpPr>
          <p:cNvPr id="13" name="Rectangle 12"/>
          <p:cNvSpPr/>
          <p:nvPr/>
        </p:nvSpPr>
        <p:spPr>
          <a:xfrm>
            <a:off x="178612" y="990600"/>
            <a:ext cx="2638864" cy="523220"/>
          </a:xfrm>
          <a:prstGeom prst="rect">
            <a:avLst/>
          </a:prstGeom>
        </p:spPr>
        <p:txBody>
          <a:bodyPr wrap="none">
            <a:spAutoFit/>
          </a:bodyPr>
          <a:lstStyle/>
          <a:p>
            <a:r>
              <a:rPr lang="en-US" sz="2800" b="1" dirty="0">
                <a:solidFill>
                  <a:srgbClr val="FF0000"/>
                </a:solidFill>
                <a:latin typeface="Times New Roman" pitchFamily="18" charset="0"/>
                <a:cs typeface="Times New Roman" pitchFamily="18" charset="0"/>
              </a:rPr>
              <a:t>GIÁO </a:t>
            </a:r>
            <a:r>
              <a:rPr lang="en-US" sz="2800" b="1" dirty="0" smtClean="0">
                <a:solidFill>
                  <a:srgbClr val="FF0000"/>
                </a:solidFill>
                <a:latin typeface="Times New Roman" pitchFamily="18" charset="0"/>
                <a:cs typeface="Times New Roman" pitchFamily="18" charset="0"/>
              </a:rPr>
              <a:t>DỤC 4.0 </a:t>
            </a:r>
            <a:endParaRPr lang="en-US" sz="2800" dirty="0"/>
          </a:p>
        </p:txBody>
      </p:sp>
      <p:sp>
        <p:nvSpPr>
          <p:cNvPr id="14" name="Rectangle 13"/>
          <p:cNvSpPr/>
          <p:nvPr/>
        </p:nvSpPr>
        <p:spPr>
          <a:xfrm>
            <a:off x="3429000" y="4001631"/>
            <a:ext cx="5715000" cy="1815882"/>
          </a:xfrm>
          <a:prstGeom prst="rect">
            <a:avLst/>
          </a:prstGeom>
        </p:spPr>
        <p:txBody>
          <a:bodyPr wrap="square">
            <a:spAutoFit/>
          </a:bodyPr>
          <a:lstStyle/>
          <a:p>
            <a:pPr marL="457200" indent="-457200">
              <a:buFont typeface="Wingdings" pitchFamily="2" charset="2"/>
              <a:buChar char="q"/>
            </a:pPr>
            <a:r>
              <a:rPr lang="en-US" sz="2800" dirty="0" smtClean="0">
                <a:latin typeface="Times New Roman" pitchFamily="18" charset="0"/>
                <a:cs typeface="Times New Roman" pitchFamily="18" charset="0"/>
              </a:rPr>
              <a:t>Internet of Thing (</a:t>
            </a:r>
            <a:r>
              <a:rPr lang="en-US" sz="2800" dirty="0" err="1" smtClean="0">
                <a:latin typeface="Times New Roman" pitchFamily="18" charset="0"/>
                <a:cs typeface="Times New Roman" pitchFamily="18" charset="0"/>
              </a:rPr>
              <a:t>IoT</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err="1" smtClean="0">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 Big data)</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 Internet of people)</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(Internet of services)</a:t>
            </a:r>
          </a:p>
        </p:txBody>
      </p:sp>
      <p:sp>
        <p:nvSpPr>
          <p:cNvPr id="2" name="Right Arrow 1"/>
          <p:cNvSpPr/>
          <p:nvPr/>
        </p:nvSpPr>
        <p:spPr>
          <a:xfrm>
            <a:off x="1752600" y="4858315"/>
            <a:ext cx="14478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9373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4" name="Rectangle 13"/>
          <p:cNvSpPr/>
          <p:nvPr/>
        </p:nvSpPr>
        <p:spPr>
          <a:xfrm>
            <a:off x="0" y="1026287"/>
            <a:ext cx="5715000" cy="523220"/>
          </a:xfrm>
          <a:prstGeom prst="rect">
            <a:avLst/>
          </a:prstGeom>
        </p:spPr>
        <p:txBody>
          <a:bodyPr wrap="square">
            <a:spAutoFit/>
          </a:bodyPr>
          <a:lstStyle/>
          <a:p>
            <a:pPr marL="457200" indent="-457200">
              <a:buFont typeface="Wingdings" pitchFamily="2" charset="2"/>
              <a:buChar char="q"/>
            </a:pPr>
            <a:r>
              <a:rPr lang="en-US" sz="2800" dirty="0" smtClean="0">
                <a:latin typeface="Times New Roman" pitchFamily="18" charset="0"/>
                <a:cs typeface="Times New Roman" pitchFamily="18" charset="0"/>
              </a:rPr>
              <a:t>Internet of Thing (</a:t>
            </a:r>
            <a:r>
              <a:rPr lang="en-US" sz="2800" dirty="0" err="1" smtClean="0">
                <a:latin typeface="Times New Roman" pitchFamily="18" charset="0"/>
                <a:cs typeface="Times New Roman" pitchFamily="18" charset="0"/>
              </a:rPr>
              <a:t>IoT</a:t>
            </a:r>
            <a:r>
              <a:rPr lang="en-US" sz="2800" dirty="0" smtClean="0">
                <a:latin typeface="Times New Roman" pitchFamily="18" charset="0"/>
                <a:cs typeface="Times New Roman" pitchFamily="18" charset="0"/>
              </a:rPr>
              <a:t>)</a:t>
            </a:r>
          </a:p>
        </p:txBody>
      </p:sp>
      <p:sp>
        <p:nvSpPr>
          <p:cNvPr id="2" name="Right Arrow 1">
            <a:hlinkClick r:id="rId2" action="ppaction://hlinkfile"/>
          </p:cNvPr>
          <p:cNvSpPr/>
          <p:nvPr/>
        </p:nvSpPr>
        <p:spPr>
          <a:xfrm>
            <a:off x="4038600" y="1143000"/>
            <a:ext cx="1447800" cy="3617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2" descr="Kết quả hình ảnh cho internet of thing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634313"/>
            <a:ext cx="57912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2081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KẾT </a:t>
              </a:r>
              <a:r>
                <a:rPr lang="en-US" sz="2800" b="1" dirty="0" smtClean="0">
                  <a:solidFill>
                    <a:srgbClr val="FF0000"/>
                  </a:solidFill>
                  <a:latin typeface="Times New Roman" pitchFamily="18" charset="0"/>
                  <a:cs typeface="Times New Roman" pitchFamily="18" charset="0"/>
                </a:rPr>
                <a:t>LUẬN</a:t>
              </a:r>
              <a:endParaRPr lang="en-US" sz="2800" b="1" dirty="0">
                <a:solidFill>
                  <a:srgbClr val="FF000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IV</a:t>
                </a:r>
                <a:endParaRPr lang="en-US" sz="2800" b="1" dirty="0">
                  <a:solidFill>
                    <a:schemeClr val="bg1"/>
                  </a:solidFill>
                  <a:latin typeface="Times New Roman" pitchFamily="18" charset="0"/>
                  <a:cs typeface="Times New Roman" pitchFamily="18" charset="0"/>
                </a:endParaRPr>
              </a:p>
            </p:txBody>
          </p:sp>
        </p:grpSp>
      </p:grpSp>
      <p:sp>
        <p:nvSpPr>
          <p:cNvPr id="2" name="Rectangle 1"/>
          <p:cNvSpPr/>
          <p:nvPr/>
        </p:nvSpPr>
        <p:spPr>
          <a:xfrm>
            <a:off x="0" y="990600"/>
            <a:ext cx="9144000" cy="5693866"/>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Cuộc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4.0 </a:t>
            </a:r>
            <a:r>
              <a:rPr lang="en-US" sz="2800" dirty="0" err="1" smtClean="0">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ảnh</a:t>
            </a:r>
            <a:r>
              <a:rPr lang="en-US" sz="2800" dirty="0" smtClean="0">
                <a:latin typeface="Times New Roman" pitchFamily="18" charset="0"/>
                <a:cs typeface="Times New Roman" pitchFamily="18" charset="0"/>
              </a:rPr>
              <a:t> h</a:t>
            </a:r>
            <a:r>
              <a:rPr lang="vi-VN" sz="2800" dirty="0" smtClean="0">
                <a:latin typeface="Times New Roman" pitchFamily="18" charset="0"/>
                <a:cs typeface="Times New Roman" pitchFamily="18" charset="0"/>
              </a:rPr>
              <a:t>ưở</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rất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đế</a:t>
            </a:r>
            <a:r>
              <a:rPr lang="en-US" sz="2800" dirty="0">
                <a:latin typeface="Times New Roman" pitchFamily="18" charset="0"/>
                <a:cs typeface="Times New Roman" pitchFamily="18" charset="0"/>
              </a:rPr>
              <a:t>n </a:t>
            </a:r>
            <a:r>
              <a:rPr lang="en-US" sz="2800" dirty="0" err="1" smtClean="0">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4.0.</a:t>
            </a:r>
          </a:p>
          <a:p>
            <a:pPr marL="457200" indent="-457200">
              <a:buFont typeface="Wingdings" pitchFamily="2" charset="2"/>
              <a:buChar char="q"/>
            </a:pPr>
            <a:r>
              <a:rPr lang="en-US" sz="2800" dirty="0" err="1" smtClean="0">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c</a:t>
            </a:r>
            <a:r>
              <a:rPr lang="vi-VN" sz="2800" dirty="0" smtClean="0">
                <a:latin typeface="Times New Roman" pitchFamily="18" charset="0"/>
                <a:cs typeface="Times New Roman" pitchFamily="18" charset="0"/>
              </a:rPr>
              <a:t>ơ</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t>
            </a:r>
            <a:r>
              <a:rPr lang="vi-VN" sz="2800" dirty="0" smtClean="0">
                <a:latin typeface="Times New Roman" pitchFamily="18" charset="0"/>
                <a:cs typeface="Times New Roman" pitchFamily="18" charset="0"/>
              </a:rPr>
              <a:t>ườ</a:t>
            </a:r>
            <a:r>
              <a:rPr lang="en-US" sz="2800" dirty="0" err="1" smtClean="0">
                <a:latin typeface="Times New Roman" pitchFamily="18" charset="0"/>
                <a:cs typeface="Times New Roman" pitchFamily="18" charset="0"/>
              </a:rPr>
              <a:t>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đà</a:t>
            </a:r>
            <a:r>
              <a:rPr lang="en-US" sz="2800" dirty="0">
                <a:latin typeface="Times New Roman" pitchFamily="18" charset="0"/>
                <a:cs typeface="Times New Roman" pitchFamily="18" charset="0"/>
              </a:rPr>
              <a:t>o </a:t>
            </a:r>
            <a:r>
              <a:rPr lang="en-US" sz="2800" dirty="0" err="1" smtClean="0">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a:t>
            </a:r>
            <a:r>
              <a:rPr lang="en-US" sz="2800" dirty="0" err="1" smtClean="0">
                <a:latin typeface="Times New Roman" pitchFamily="18" charset="0"/>
                <a:cs typeface="Times New Roman" pitchFamily="18" charset="0"/>
              </a:rPr>
              <a:t>iều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khởi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 Start up).</a:t>
            </a:r>
            <a:endParaRPr lang="en-US" sz="2800" dirty="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giữa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hưởng</a:t>
            </a:r>
            <a:r>
              <a:rPr lang="en-US" sz="2800" dirty="0">
                <a:latin typeface="Times New Roman" pitchFamily="18" charset="0"/>
                <a:cs typeface="Times New Roman" pitchFamily="18" charset="0"/>
              </a:rPr>
              <a:t> to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ý </a:t>
            </a:r>
            <a:r>
              <a:rPr lang="en-US" sz="2800" dirty="0" err="1">
                <a:latin typeface="Times New Roman" pitchFamily="18" charset="0"/>
                <a:cs typeface="Times New Roman" pitchFamily="18" charset="0"/>
              </a:rPr>
              <a:t>niệm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chúng</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con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err="1" smtClean="0">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a:t>
            </a:r>
            <a:r>
              <a:rPr lang="en-US" sz="2800" dirty="0">
                <a:latin typeface="Times New Roman" pitchFamily="18" charset="0"/>
                <a:cs typeface="Times New Roman" pitchFamily="18" charset="0"/>
              </a:rPr>
              <a:t>c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GV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SV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đà</a:t>
            </a:r>
            <a:r>
              <a:rPr lang="en-US" sz="2800" dirty="0">
                <a:latin typeface="Times New Roman" pitchFamily="18" charset="0"/>
                <a:cs typeface="Times New Roman" pitchFamily="18" charset="0"/>
              </a:rPr>
              <a:t>o </a:t>
            </a:r>
            <a:r>
              <a:rPr lang="en-US" sz="2800" dirty="0" err="1" smtClean="0">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ngừng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nâng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trình</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khoa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thuật</a:t>
            </a:r>
            <a:r>
              <a:rPr lang="en-US" sz="2800" dirty="0" smtClean="0">
                <a:latin typeface="Times New Roman" pitchFamily="18" charset="0"/>
                <a:cs typeface="Times New Roman" pitchFamily="18" charset="0"/>
              </a:rPr>
              <a:t>.</a:t>
            </a:r>
          </a:p>
          <a:p>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5235528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600" y="3345712"/>
            <a:ext cx="6849376" cy="769441"/>
          </a:xfrm>
          <a:prstGeom prst="rect">
            <a:avLst/>
          </a:prstGeom>
          <a:solidFill>
            <a:schemeClr val="bg1"/>
          </a:solidFill>
        </p:spPr>
        <p:txBody>
          <a:bodyPr wrap="none">
            <a:spAutoFit/>
          </a:bodyPr>
          <a:lstStyle/>
          <a:p>
            <a:r>
              <a:rPr lang="en-US" sz="4400" b="1" dirty="0" smtClean="0">
                <a:solidFill>
                  <a:srgbClr val="FF0000"/>
                </a:solidFill>
                <a:latin typeface="Times New Roman" pitchFamily="18" charset="0"/>
                <a:cs typeface="Times New Roman" pitchFamily="18" charset="0"/>
              </a:rPr>
              <a:t>CHÂN THÀNH CẢM </a:t>
            </a:r>
            <a:r>
              <a:rPr lang="vi-VN" sz="4400" b="1" dirty="0" smtClean="0">
                <a:solidFill>
                  <a:srgbClr val="FF0000"/>
                </a:solidFill>
                <a:latin typeface="Times New Roman" pitchFamily="18" charset="0"/>
                <a:cs typeface="Times New Roman" pitchFamily="18" charset="0"/>
              </a:rPr>
              <a:t>Ơ</a:t>
            </a:r>
            <a:r>
              <a:rPr lang="en-US" sz="4400" b="1" dirty="0" smtClean="0">
                <a:solidFill>
                  <a:srgbClr val="FF0000"/>
                </a:solidFill>
                <a:latin typeface="Times New Roman" pitchFamily="18" charset="0"/>
                <a:cs typeface="Times New Roman" pitchFamily="18" charset="0"/>
              </a:rPr>
              <a:t>N !</a:t>
            </a:r>
            <a:endParaRPr lang="en-US" sz="4400" b="1" dirty="0">
              <a:solidFill>
                <a:srgbClr val="FF0000"/>
              </a:solidFill>
            </a:endParaRPr>
          </a:p>
        </p:txBody>
      </p:sp>
    </p:spTree>
    <p:extLst>
      <p:ext uri="{BB962C8B-B14F-4D97-AF65-F5344CB8AC3E}">
        <p14:creationId xmlns:p14="http://schemas.microsoft.com/office/powerpoint/2010/main" val="15994372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1018</TotalTime>
  <Words>842</Words>
  <Application>Microsoft Office PowerPoint</Application>
  <PresentationFormat>On-screen Show (4:3)</PresentationFormat>
  <Paragraphs>103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CÔNG NGHIỆP 4.0 (INDUSTRY 4.0)</vt:lpstr>
      <vt:lpstr>NỘI DUNG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NỀN GIÁO DỤC ĐÀI LOAN (TAIWAN EDUCATION)</dc:title>
  <dc:creator>ChuDuc</dc:creator>
  <cp:lastModifiedBy>VINH</cp:lastModifiedBy>
  <cp:revision>157</cp:revision>
  <dcterms:created xsi:type="dcterms:W3CDTF">2017-05-19T07:55:10Z</dcterms:created>
  <dcterms:modified xsi:type="dcterms:W3CDTF">2017-12-28T04:07:40Z</dcterms:modified>
</cp:coreProperties>
</file>